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287" r:id="rId18"/>
    <p:sldId id="26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Wikimedia</a:t>
            </a:r>
            <a:r>
              <a:rPr lang="hr-HR" dirty="0"/>
              <a:t> - https://commons.wikimedia.org/wiki/File:Ob_69.20156E_66.70185N.jpg (datum skidanja: 15.7.2021.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45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Ruska Federacija - povijest, položaj i prirodna osnova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C3AE8C9-F047-4BDC-B37E-AAE4CC0F5AE5}"/>
              </a:ext>
            </a:extLst>
          </p:cNvPr>
          <p:cNvSpPr txBox="1"/>
          <p:nvPr/>
        </p:nvSpPr>
        <p:spPr>
          <a:xfrm>
            <a:off x="399495" y="1367161"/>
            <a:ext cx="356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ISTOČNA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na otvorenom, stablo, biljka&#10;&#10;Opis je automatski generiran">
            <a:extLst>
              <a:ext uri="{FF2B5EF4-FFF2-40B4-BE49-F238E27FC236}">
                <a16:creationId xmlns:a16="http://schemas.microsoft.com/office/drawing/2014/main" id="{7BB1DECE-0785-48C7-BA3A-E3D0BF41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0" y="1507252"/>
            <a:ext cx="6131956" cy="45887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35ABA17-9FCB-4167-A254-99058D7167E7}"/>
              </a:ext>
            </a:extLst>
          </p:cNvPr>
          <p:cNvSpPr txBox="1"/>
          <p:nvPr/>
        </p:nvSpPr>
        <p:spPr>
          <a:xfrm>
            <a:off x="305420" y="1496480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Rijeka Ob</a:t>
            </a:r>
          </a:p>
        </p:txBody>
      </p:sp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id="{C5F89106-237E-462E-9CC7-68B0E44B8DC2}"/>
              </a:ext>
            </a:extLst>
          </p:cNvPr>
          <p:cNvSpPr/>
          <p:nvPr/>
        </p:nvSpPr>
        <p:spPr>
          <a:xfrm>
            <a:off x="6096000" y="2456688"/>
            <a:ext cx="4340352" cy="440131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ZAPADNOSIBIRSKA NIZINA</a:t>
            </a:r>
          </a:p>
          <a:p>
            <a:endParaRPr lang="hr-HR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između Urala i Jeniseja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površinom najveća na svijetu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kroz nizinu protječu Ob i Jenisej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Oštra klima, močvare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1/3 svjetskih zaliha nafte i zemnog plina</a:t>
            </a:r>
          </a:p>
          <a:p>
            <a:pPr marL="285750" indent="-285750">
              <a:buFontTx/>
              <a:buChar char="-"/>
            </a:pPr>
            <a:r>
              <a:rPr lang="hr-HR" sz="2000" dirty="0" err="1">
                <a:solidFill>
                  <a:schemeClr val="tx1"/>
                </a:solidFill>
              </a:rPr>
              <a:t>Kuznjecki</a:t>
            </a:r>
            <a:r>
              <a:rPr lang="hr-HR" sz="2000" dirty="0">
                <a:solidFill>
                  <a:schemeClr val="tx1"/>
                </a:solidFill>
              </a:rPr>
              <a:t> bazen – zalihe kamenog ugljena, željezne rude i drugih metalnih ruda</a:t>
            </a:r>
          </a:p>
        </p:txBody>
      </p:sp>
    </p:spTree>
    <p:extLst>
      <p:ext uri="{BB962C8B-B14F-4D97-AF65-F5344CB8AC3E}">
        <p14:creationId xmlns:p14="http://schemas.microsoft.com/office/powerpoint/2010/main" val="2797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1EB6990-218F-4023-85C9-A6214878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2" y="1816608"/>
            <a:ext cx="6827738" cy="4344924"/>
          </a:xfrm>
          <a:prstGeom prst="rect">
            <a:avLst/>
          </a:prstGeom>
        </p:spPr>
      </p:pic>
      <p:sp>
        <p:nvSpPr>
          <p:cNvPr id="4" name="Pravokutnik: savinuti kut 3">
            <a:extLst>
              <a:ext uri="{FF2B5EF4-FFF2-40B4-BE49-F238E27FC236}">
                <a16:creationId xmlns:a16="http://schemas.microsoft.com/office/drawing/2014/main" id="{C824F5B0-6688-432B-AB10-166B15831DE8}"/>
              </a:ext>
            </a:extLst>
          </p:cNvPr>
          <p:cNvSpPr/>
          <p:nvPr/>
        </p:nvSpPr>
        <p:spPr>
          <a:xfrm>
            <a:off x="6717792" y="1146048"/>
            <a:ext cx="4876800" cy="4194048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URAL</a:t>
            </a:r>
          </a:p>
          <a:p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dogovorena granica Europe i Azije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granica između Istočnoeuropske i </a:t>
            </a:r>
            <a:r>
              <a:rPr lang="hr-HR" sz="2000" dirty="0" err="1">
                <a:solidFill>
                  <a:schemeClr val="tx1"/>
                </a:solidFill>
              </a:rPr>
              <a:t>Zapadnosibirske</a:t>
            </a:r>
            <a:r>
              <a:rPr lang="hr-HR" sz="2000" dirty="0">
                <a:solidFill>
                  <a:schemeClr val="tx1"/>
                </a:solidFill>
              </a:rPr>
              <a:t> nizine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ugljen i obojeni metali – rudarsko-industrijska središta</a:t>
            </a:r>
          </a:p>
        </p:txBody>
      </p:sp>
    </p:spTree>
    <p:extLst>
      <p:ext uri="{BB962C8B-B14F-4D97-AF65-F5344CB8AC3E}">
        <p14:creationId xmlns:p14="http://schemas.microsoft.com/office/powerpoint/2010/main" val="172440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BCBB4F0-B17D-427D-BC4F-5E99309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52" y="891815"/>
            <a:ext cx="4679823" cy="5438775"/>
          </a:xfrm>
          <a:prstGeom prst="rect">
            <a:avLst/>
          </a:prstGeom>
        </p:spPr>
      </p:pic>
      <p:sp>
        <p:nvSpPr>
          <p:cNvPr id="4" name="Pravokutnik: savinuti kut 3">
            <a:extLst>
              <a:ext uri="{FF2B5EF4-FFF2-40B4-BE49-F238E27FC236}">
                <a16:creationId xmlns:a16="http://schemas.microsoft.com/office/drawing/2014/main" id="{E1229DA0-4B86-4991-873F-C18D783C5430}"/>
              </a:ext>
            </a:extLst>
          </p:cNvPr>
          <p:cNvSpPr/>
          <p:nvPr/>
        </p:nvSpPr>
        <p:spPr>
          <a:xfrm>
            <a:off x="5186341" y="527410"/>
            <a:ext cx="4978400" cy="406400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SREDNJOSIBIRSKO VISOČJE</a:t>
            </a:r>
          </a:p>
          <a:p>
            <a:endParaRPr lang="hr-HR" sz="2000" b="1" dirty="0">
              <a:solidFill>
                <a:schemeClr val="tx1"/>
              </a:solidFill>
            </a:endParaRPr>
          </a:p>
          <a:p>
            <a:endParaRPr lang="hr-HR" sz="20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između Jeniseja i Lene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nalazište zlata, dijamanata, ugljena i željezne rude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niske temperature</a:t>
            </a:r>
          </a:p>
        </p:txBody>
      </p:sp>
    </p:spTree>
    <p:extLst>
      <p:ext uri="{BB962C8B-B14F-4D97-AF65-F5344CB8AC3E}">
        <p14:creationId xmlns:p14="http://schemas.microsoft.com/office/powerpoint/2010/main" val="373309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AAE7A6-A0AA-45E4-AF28-E318291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8" y="984694"/>
            <a:ext cx="6087259" cy="5400675"/>
          </a:xfrm>
          <a:prstGeom prst="rect">
            <a:avLst/>
          </a:prstGeom>
        </p:spPr>
      </p:pic>
      <p:sp>
        <p:nvSpPr>
          <p:cNvPr id="4" name="Pravokutnik: savinuti kut 3">
            <a:extLst>
              <a:ext uri="{FF2B5EF4-FFF2-40B4-BE49-F238E27FC236}">
                <a16:creationId xmlns:a16="http://schemas.microsoft.com/office/drawing/2014/main" id="{D286D579-906E-49CB-9331-F445C90CB461}"/>
              </a:ext>
            </a:extLst>
          </p:cNvPr>
          <p:cNvSpPr/>
          <p:nvPr/>
        </p:nvSpPr>
        <p:spPr>
          <a:xfrm>
            <a:off x="6242304" y="1860635"/>
            <a:ext cx="4741333" cy="4268702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KAVKAZ I ISTOČNOSIBIRSKE PLANINE</a:t>
            </a:r>
          </a:p>
          <a:p>
            <a:pPr algn="ctr"/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mlade ulančane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Kavkaz i </a:t>
            </a:r>
            <a:r>
              <a:rPr lang="hr-HR" sz="2000" dirty="0" err="1">
                <a:solidFill>
                  <a:schemeClr val="tx1"/>
                </a:solidFill>
              </a:rPr>
              <a:t>Istočnosibirske</a:t>
            </a:r>
            <a:r>
              <a:rPr lang="hr-HR" sz="2000" dirty="0">
                <a:solidFill>
                  <a:schemeClr val="tx1"/>
                </a:solidFill>
              </a:rPr>
              <a:t> planine (Gorje </a:t>
            </a:r>
            <a:r>
              <a:rPr lang="hr-HR" sz="2000" dirty="0" err="1">
                <a:solidFill>
                  <a:schemeClr val="tx1"/>
                </a:solidFill>
              </a:rPr>
              <a:t>Čerskoga</a:t>
            </a:r>
            <a:r>
              <a:rPr lang="hr-HR" sz="2000" dirty="0">
                <a:solidFill>
                  <a:schemeClr val="tx1"/>
                </a:solidFill>
              </a:rPr>
              <a:t>, </a:t>
            </a:r>
            <a:r>
              <a:rPr lang="hr-HR" sz="2000" dirty="0" err="1">
                <a:solidFill>
                  <a:schemeClr val="tx1"/>
                </a:solidFill>
              </a:rPr>
              <a:t>Verhojansko</a:t>
            </a:r>
            <a:r>
              <a:rPr lang="hr-HR" sz="2000" dirty="0">
                <a:solidFill>
                  <a:schemeClr val="tx1"/>
                </a:solidFill>
              </a:rPr>
              <a:t> gorje, </a:t>
            </a:r>
            <a:r>
              <a:rPr lang="hr-HR" sz="2000" dirty="0" err="1">
                <a:solidFill>
                  <a:schemeClr val="tx1"/>
                </a:solidFill>
              </a:rPr>
              <a:t>Kolimsko</a:t>
            </a:r>
            <a:r>
              <a:rPr lang="hr-HR" sz="2000" dirty="0">
                <a:solidFill>
                  <a:schemeClr val="tx1"/>
                </a:solidFill>
              </a:rPr>
              <a:t> gorje i Čukotsko gorje) 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rude i šume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najniže temperature -77,8 °C , </a:t>
            </a:r>
            <a:r>
              <a:rPr lang="hr-HR" sz="2000" dirty="0" err="1">
                <a:solidFill>
                  <a:schemeClr val="tx1"/>
                </a:solidFill>
              </a:rPr>
              <a:t>Ojmjakon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4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B69F707-370C-4FD3-8E66-A0D9F858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86" y="129189"/>
            <a:ext cx="7033333" cy="43624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C93F16E-49BD-437F-BEA9-5992493B95C2}"/>
              </a:ext>
            </a:extLst>
          </p:cNvPr>
          <p:cNvSpPr txBox="1"/>
          <p:nvPr/>
        </p:nvSpPr>
        <p:spPr>
          <a:xfrm>
            <a:off x="896645" y="5122415"/>
            <a:ext cx="968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Pomoću tematske karte izdvojite prirodnu vegetaciju Ruske Federacije.</a:t>
            </a:r>
          </a:p>
          <a:p>
            <a:r>
              <a:rPr lang="hr-HR" sz="2400" i="1" dirty="0"/>
              <a:t>Koji je pojas najrašireniji u dijelu Ruske Federacije u Istočnoj Europi.</a:t>
            </a:r>
          </a:p>
        </p:txBody>
      </p:sp>
    </p:spTree>
    <p:extLst>
      <p:ext uri="{BB962C8B-B14F-4D97-AF65-F5344CB8AC3E}">
        <p14:creationId xmlns:p14="http://schemas.microsoft.com/office/powerpoint/2010/main" val="237990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9FA7E3B-8D03-4D2C-81D2-A5A4A199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9" y="1921059"/>
            <a:ext cx="7009661" cy="3304640"/>
          </a:xfrm>
        </p:spPr>
        <p:txBody>
          <a:bodyPr>
            <a:normAutofit/>
          </a:bodyPr>
          <a:lstStyle/>
          <a:p>
            <a:r>
              <a:rPr lang="hr-HR" sz="2400" dirty="0"/>
              <a:t>na klimu utječu </a:t>
            </a:r>
            <a:r>
              <a:rPr lang="hr-HR" sz="2400" dirty="0" err="1"/>
              <a:t>kontinentalnost</a:t>
            </a:r>
            <a:r>
              <a:rPr lang="hr-HR" sz="2400" dirty="0"/>
              <a:t>, geografski smještaj, reljef i raspodjela kopna i mora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Koje klime će biti rasprostranjene u Ruskoj Federaciji?</a:t>
            </a:r>
          </a:p>
          <a:p>
            <a:pPr marL="0" indent="0">
              <a:buNone/>
            </a:pPr>
            <a:endParaRPr lang="hr-HR" sz="2400" i="1" dirty="0"/>
          </a:p>
          <a:p>
            <a:r>
              <a:rPr lang="hr-HR" sz="2400" dirty="0"/>
              <a:t>klima tundre, vlažna snježno-šumska klima, suha snježno-šumska klima (istočni Sibir),suha stepska klima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1DE161-EC7A-4136-9D6E-4CB0C35D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492" y="1666404"/>
            <a:ext cx="3271884" cy="35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656DA76-3A51-4C30-A8DD-9EDC39D3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3050219" cy="3304640"/>
          </a:xfrm>
        </p:spPr>
        <p:txBody>
          <a:bodyPr/>
          <a:lstStyle/>
          <a:p>
            <a:r>
              <a:rPr lang="hr-HR" sz="2400" dirty="0"/>
              <a:t>prometno povezivanje</a:t>
            </a:r>
          </a:p>
          <a:p>
            <a:r>
              <a:rPr lang="hr-HR" sz="2400" dirty="0"/>
              <a:t>proizvodnja energije</a:t>
            </a:r>
          </a:p>
          <a:p>
            <a:r>
              <a:rPr lang="hr-HR" sz="2400" dirty="0"/>
              <a:t>vodoopskrba</a:t>
            </a:r>
          </a:p>
          <a:p>
            <a:r>
              <a:rPr lang="hr-HR" sz="2400" dirty="0"/>
              <a:t>ribarstvo</a:t>
            </a:r>
          </a:p>
          <a:p>
            <a:pPr marL="0" indent="0">
              <a:buNone/>
            </a:pPr>
            <a:endParaRPr lang="hr-HR" sz="2400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2DCD680-944F-41E1-8D5A-BCDCAD27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Vode Ruske Federacije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B26D04-CB68-41E7-BC06-912CE7F4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628" y="2194137"/>
            <a:ext cx="3259349" cy="368867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A746DC7-A78C-4F14-B7B8-8CEA36072BD4}"/>
              </a:ext>
            </a:extLst>
          </p:cNvPr>
          <p:cNvSpPr txBox="1"/>
          <p:nvPr/>
        </p:nvSpPr>
        <p:spPr>
          <a:xfrm>
            <a:off x="8552667" y="1605005"/>
            <a:ext cx="169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Bajkalsko jezero – najdublje jezero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EC5858C-E1BD-4AB5-8E46-966E855C4F76}"/>
              </a:ext>
            </a:extLst>
          </p:cNvPr>
          <p:cNvSpPr txBox="1"/>
          <p:nvPr/>
        </p:nvSpPr>
        <p:spPr>
          <a:xfrm>
            <a:off x="949911" y="5299969"/>
            <a:ext cx="514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Na geografskoj karti pronađite rijeke Ruske Federacije i Bajkalsko jezero.</a:t>
            </a:r>
          </a:p>
        </p:txBody>
      </p:sp>
    </p:spTree>
    <p:extLst>
      <p:ext uri="{BB962C8B-B14F-4D97-AF65-F5344CB8AC3E}">
        <p14:creationId xmlns:p14="http://schemas.microsoft.com/office/powerpoint/2010/main" val="220751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164-167.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76758"/>
              </p:ext>
            </p:extLst>
          </p:nvPr>
        </p:nvGraphicFramePr>
        <p:xfrm>
          <a:off x="4775201" y="1482683"/>
          <a:ext cx="6986725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2598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814709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814709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814709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320660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828372">
                <a:tc>
                  <a:txBody>
                    <a:bodyPr/>
                    <a:lstStyle/>
                    <a:p>
                      <a:r>
                        <a:rPr lang="hr-HR" sz="1400" dirty="0"/>
                        <a:t>Izdvojiti Rusku Federaciju kao najveću državu svijeta.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454268">
                <a:tc>
                  <a:txBody>
                    <a:bodyPr/>
                    <a:lstStyle/>
                    <a:p>
                      <a:r>
                        <a:rPr lang="hr-HR" sz="1400" dirty="0"/>
                        <a:t>Obrazložiti položaj Ruske Federacije na dvama kontinentima.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770420">
                <a:tc>
                  <a:txBody>
                    <a:bodyPr/>
                    <a:lstStyle/>
                    <a:p>
                      <a:r>
                        <a:rPr lang="hr-HR" sz="1400" dirty="0"/>
                        <a:t>Opisati povijest Ruske Federacije i važnost u suvremenom svijetu.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  <a:tr h="1015423">
                <a:tc>
                  <a:txBody>
                    <a:bodyPr/>
                    <a:lstStyle/>
                    <a:p>
                      <a:r>
                        <a:rPr lang="hr-HR" sz="1400" dirty="0"/>
                        <a:t>Opisati prirodno-geografske posebnosti Ruske Federacije.</a:t>
                      </a:r>
                    </a:p>
                    <a:p>
                      <a:endParaRPr lang="pl-PL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62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8F8B08B-7A67-4C8B-9DF6-D7D5A933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Ishodi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8ADCC87-2EE0-4796-95F3-2AA167D5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izdvojiti</a:t>
            </a:r>
            <a:r>
              <a:rPr lang="en-US" sz="2000" dirty="0"/>
              <a:t> </a:t>
            </a:r>
            <a:r>
              <a:rPr lang="en-US" sz="2000" dirty="0" err="1"/>
              <a:t>Rusku</a:t>
            </a:r>
            <a:r>
              <a:rPr lang="en-US" sz="2000" dirty="0"/>
              <a:t> </a:t>
            </a:r>
            <a:r>
              <a:rPr lang="en-US" sz="2000" dirty="0" err="1"/>
              <a:t>Federaciju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najveću</a:t>
            </a:r>
            <a:r>
              <a:rPr lang="en-US" sz="2000" dirty="0"/>
              <a:t> </a:t>
            </a:r>
            <a:r>
              <a:rPr lang="en-US" sz="2000" dirty="0" err="1"/>
              <a:t>državu</a:t>
            </a:r>
            <a:r>
              <a:rPr lang="en-US" sz="2000" dirty="0"/>
              <a:t> </a:t>
            </a:r>
            <a:r>
              <a:rPr lang="en-US" sz="2000" dirty="0" err="1"/>
              <a:t>svijeta</a:t>
            </a:r>
            <a:r>
              <a:rPr lang="en-US" sz="2000" dirty="0"/>
              <a:t>.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obrazložiti</a:t>
            </a:r>
            <a:r>
              <a:rPr lang="en-US" sz="2000" dirty="0"/>
              <a:t> </a:t>
            </a:r>
            <a:r>
              <a:rPr lang="en-US" sz="2000" dirty="0" err="1"/>
              <a:t>položaj</a:t>
            </a:r>
            <a:r>
              <a:rPr lang="en-US" sz="2000" dirty="0"/>
              <a:t> </a:t>
            </a:r>
            <a:r>
              <a:rPr lang="en-US" sz="2000" dirty="0" err="1"/>
              <a:t>Ruske</a:t>
            </a:r>
            <a:r>
              <a:rPr lang="en-US" sz="2000" dirty="0"/>
              <a:t> </a:t>
            </a:r>
            <a:r>
              <a:rPr lang="en-US" sz="2000" dirty="0" err="1"/>
              <a:t>Federacije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dvama</a:t>
            </a:r>
            <a:r>
              <a:rPr lang="en-US" sz="2000" dirty="0"/>
              <a:t> </a:t>
            </a:r>
            <a:r>
              <a:rPr lang="en-US" sz="2000" dirty="0" err="1"/>
              <a:t>kontinentima</a:t>
            </a:r>
            <a:r>
              <a:rPr lang="en-US" sz="2000" dirty="0"/>
              <a:t>.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opisati</a:t>
            </a:r>
            <a:r>
              <a:rPr lang="en-US" sz="2000" dirty="0"/>
              <a:t> </a:t>
            </a:r>
            <a:r>
              <a:rPr lang="en-US" sz="2000" dirty="0" err="1"/>
              <a:t>povijest</a:t>
            </a:r>
            <a:r>
              <a:rPr lang="en-US" sz="2000" dirty="0"/>
              <a:t> </a:t>
            </a:r>
            <a:r>
              <a:rPr lang="en-US" sz="2000" dirty="0" err="1"/>
              <a:t>Ruske</a:t>
            </a:r>
            <a:r>
              <a:rPr lang="en-US" sz="2000" dirty="0"/>
              <a:t> </a:t>
            </a:r>
            <a:r>
              <a:rPr lang="en-US" sz="2000" dirty="0" err="1"/>
              <a:t>Federacije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važnost</a:t>
            </a:r>
            <a:r>
              <a:rPr lang="en-US" sz="2000" dirty="0"/>
              <a:t> u </a:t>
            </a:r>
            <a:r>
              <a:rPr lang="en-US" sz="2000" dirty="0" err="1"/>
              <a:t>suvremenom</a:t>
            </a:r>
            <a:r>
              <a:rPr lang="en-US" sz="2000" dirty="0"/>
              <a:t> </a:t>
            </a:r>
            <a:r>
              <a:rPr lang="en-US" sz="2000" dirty="0" err="1"/>
              <a:t>svijetu</a:t>
            </a:r>
            <a:r>
              <a:rPr lang="en-US" sz="2000" dirty="0"/>
              <a:t>.</a:t>
            </a:r>
          </a:p>
          <a:p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će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opisati</a:t>
            </a:r>
            <a:r>
              <a:rPr lang="en-US" sz="2000" dirty="0"/>
              <a:t> </a:t>
            </a:r>
            <a:r>
              <a:rPr lang="en-US" sz="2000" dirty="0" err="1"/>
              <a:t>prirodno-geografske</a:t>
            </a:r>
            <a:r>
              <a:rPr lang="en-US" sz="2000" dirty="0"/>
              <a:t> </a:t>
            </a:r>
            <a:r>
              <a:rPr lang="en-US" sz="2000" dirty="0" err="1"/>
              <a:t>posebnosti</a:t>
            </a:r>
            <a:r>
              <a:rPr lang="en-US" sz="2000" dirty="0"/>
              <a:t> </a:t>
            </a:r>
            <a:r>
              <a:rPr lang="en-US" sz="2000" dirty="0" err="1"/>
              <a:t>Ruske</a:t>
            </a:r>
            <a:r>
              <a:rPr lang="en-US" sz="2000" dirty="0"/>
              <a:t> </a:t>
            </a:r>
            <a:r>
              <a:rPr lang="en-US" sz="2000" dirty="0" err="1"/>
              <a:t>Federacije</a:t>
            </a:r>
            <a:r>
              <a:rPr lang="en-US" sz="2000" dirty="0"/>
              <a:t>.</a:t>
            </a:r>
          </a:p>
          <a:p>
            <a:pPr marL="0"/>
            <a:endParaRPr lang="en-US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C3700-3002-49CD-A06C-F2A10E28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33474"/>
            <a:ext cx="6019331" cy="39878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4800EEE-5CAD-4DE1-B21F-9E94F862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kontinentska veličina 17 125 187 km², europski dio 3 900 000 km²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1B48B6-FEAB-4D96-BD1E-47403A6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položaj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CDE669-446A-41CA-B8E7-EA08E1EB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1" y="4278430"/>
            <a:ext cx="9629775" cy="2143125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7B03B6B8-D473-47C6-ADED-111742AEBBAC}"/>
              </a:ext>
            </a:extLst>
          </p:cNvPr>
          <p:cNvCxnSpPr/>
          <p:nvPr/>
        </p:nvCxnSpPr>
        <p:spPr>
          <a:xfrm>
            <a:off x="6161103" y="3429000"/>
            <a:ext cx="186431" cy="158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774E3A7-E15F-4E21-B64B-C8474A703475}"/>
              </a:ext>
            </a:extLst>
          </p:cNvPr>
          <p:cNvSpPr txBox="1"/>
          <p:nvPr/>
        </p:nvSpPr>
        <p:spPr>
          <a:xfrm>
            <a:off x="9721048" y="3968318"/>
            <a:ext cx="247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Od koliko kontinenata je veća? Preko koliko kontinenta se prostire?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FAC634-96DC-4C15-AE9F-7681D529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34" y="211836"/>
            <a:ext cx="5505096" cy="23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02A419C-6308-4A90-B929-CF2D5CC52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2" b="1646"/>
          <a:stretch/>
        </p:blipFill>
        <p:spPr>
          <a:xfrm>
            <a:off x="5015883" y="2313567"/>
            <a:ext cx="6676317" cy="406947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E448461-E1BD-4027-B476-017000BD09C4}"/>
              </a:ext>
            </a:extLst>
          </p:cNvPr>
          <p:cNvSpPr txBox="1"/>
          <p:nvPr/>
        </p:nvSpPr>
        <p:spPr>
          <a:xfrm>
            <a:off x="221941" y="3146955"/>
            <a:ext cx="4536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Pogledajte kartu. Pomoću podataka koje možete pročitati na karti definirajte geografski položaj Ruske Federacije.</a:t>
            </a:r>
          </a:p>
          <a:p>
            <a:endParaRPr lang="hr-HR" sz="2000" i="1" dirty="0"/>
          </a:p>
          <a:p>
            <a:endParaRPr lang="hr-H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Euroazijska država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važan geografski položaj (blizina Kine, Japana, EU)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CC62A69-40D7-47D2-ACF2-2791BF74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26" y="354751"/>
            <a:ext cx="6749030" cy="1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EDE9A6E-D7CB-499F-8E7B-2634CCD2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0" y="1037639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Geografski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smještaj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B419B45-3E8E-463B-862A-E548C98C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2802384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/>
              <a:t>proteže</a:t>
            </a:r>
            <a:r>
              <a:rPr lang="en-US" sz="2000" dirty="0"/>
              <a:t> se od 19°40´istočno do 169°40´ </a:t>
            </a:r>
            <a:r>
              <a:rPr lang="en-US" sz="2000" dirty="0" err="1"/>
              <a:t>zapadno</a:t>
            </a:r>
            <a:r>
              <a:rPr lang="en-US" sz="2000" dirty="0"/>
              <a:t> od </a:t>
            </a:r>
            <a:r>
              <a:rPr lang="en-US" sz="2000" dirty="0" err="1"/>
              <a:t>početnog</a:t>
            </a:r>
            <a:r>
              <a:rPr lang="en-US" sz="2000" dirty="0"/>
              <a:t> </a:t>
            </a:r>
            <a:r>
              <a:rPr lang="en-US" sz="2000" dirty="0" err="1"/>
              <a:t>meridijana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11 </a:t>
            </a:r>
            <a:r>
              <a:rPr lang="en-US" sz="2000" dirty="0" err="1"/>
              <a:t>vremenskih</a:t>
            </a:r>
            <a:r>
              <a:rPr lang="en-US" sz="2000" dirty="0"/>
              <a:t> </a:t>
            </a:r>
            <a:r>
              <a:rPr lang="en-US" sz="2000" dirty="0" err="1"/>
              <a:t>pojaseva</a:t>
            </a:r>
            <a:endParaRPr lang="en-US" sz="2000" dirty="0"/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i="1" dirty="0" err="1"/>
              <a:t>Istražite</a:t>
            </a:r>
            <a:r>
              <a:rPr lang="en-US" sz="2000" i="1" dirty="0"/>
              <a:t>: </a:t>
            </a:r>
            <a:r>
              <a:rPr lang="en-US" sz="2000" i="1" dirty="0" err="1"/>
              <a:t>Kolika</a:t>
            </a:r>
            <a:r>
              <a:rPr lang="en-US" sz="2000" i="1" dirty="0"/>
              <a:t> je </a:t>
            </a:r>
            <a:r>
              <a:rPr lang="en-US" sz="2000" i="1" dirty="0" err="1"/>
              <a:t>vremenska</a:t>
            </a:r>
            <a:r>
              <a:rPr lang="en-US" sz="2000" i="1" dirty="0"/>
              <a:t> </a:t>
            </a:r>
            <a:r>
              <a:rPr lang="en-US" sz="2000" i="1" dirty="0" err="1"/>
              <a:t>razlika</a:t>
            </a:r>
            <a:r>
              <a:rPr lang="en-US" sz="2000" i="1" dirty="0"/>
              <a:t> od </a:t>
            </a:r>
            <a:r>
              <a:rPr lang="en-US" sz="2000" i="1" dirty="0" err="1"/>
              <a:t>najistočnije</a:t>
            </a:r>
            <a:r>
              <a:rPr lang="en-US" sz="2000" i="1" dirty="0"/>
              <a:t> do </a:t>
            </a:r>
            <a:r>
              <a:rPr lang="en-US" sz="2000" i="1" dirty="0" err="1"/>
              <a:t>najzapadnije</a:t>
            </a:r>
            <a:r>
              <a:rPr lang="en-US" sz="2000" i="1" dirty="0"/>
              <a:t> </a:t>
            </a:r>
            <a:r>
              <a:rPr lang="en-US" sz="2000" i="1" dirty="0" err="1"/>
              <a:t>točke</a:t>
            </a:r>
            <a:r>
              <a:rPr lang="en-US" sz="2000" i="1" dirty="0"/>
              <a:t> </a:t>
            </a:r>
            <a:r>
              <a:rPr lang="en-US" sz="2000" i="1" dirty="0" err="1"/>
              <a:t>Ruske</a:t>
            </a:r>
            <a:r>
              <a:rPr lang="en-US" sz="2000" i="1" dirty="0"/>
              <a:t> </a:t>
            </a:r>
            <a:r>
              <a:rPr lang="en-US" sz="2000" i="1" dirty="0" err="1"/>
              <a:t>Federacije</a:t>
            </a:r>
            <a:r>
              <a:rPr lang="en-US" sz="2000" i="1" dirty="0"/>
              <a:t>?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U kojim toplinskim pojasevima se nalazi Ruska Federacija?</a:t>
            </a: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FE80873E-3CF2-4BAD-BD32-E98407D0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328849"/>
            <a:ext cx="6019331" cy="21970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98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D8EF29-D4AE-470C-B59C-E37FEE4A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62" y="2194137"/>
            <a:ext cx="7983842" cy="4061810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8C07FE7D-E5E1-4E8A-B6C9-DB0C8DB9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2" y="1311553"/>
            <a:ext cx="10515600" cy="770868"/>
          </a:xfrm>
        </p:spPr>
        <p:txBody>
          <a:bodyPr/>
          <a:lstStyle/>
          <a:p>
            <a:r>
              <a:rPr lang="hr-HR" dirty="0"/>
              <a:t>Od kolijevke Rusije do Ruske Federacije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E2D3A9B-D73B-4E3B-8059-C9A6F533083F}"/>
              </a:ext>
            </a:extLst>
          </p:cNvPr>
          <p:cNvSpPr txBox="1"/>
          <p:nvPr/>
        </p:nvSpPr>
        <p:spPr>
          <a:xfrm>
            <a:off x="8797771" y="2187098"/>
            <a:ext cx="2734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rani srednji vijek – Kijevska Rusija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nakon mongolske vlasti – novo središte Moskva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širenje Rusije – kolonijalno carstvo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1922.g. preimenovano u SSSR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Varšavski ugovor (1955.g)  i stvaranje SEV-a – „željezna zavjesa”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1991.g. raspad SSSR-a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685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CA39F0F-E67A-4BC2-8647-82860E18A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39" y="1776412"/>
            <a:ext cx="8543674" cy="3709988"/>
          </a:xfrm>
        </p:spPr>
      </p:pic>
    </p:spTree>
    <p:extLst>
      <p:ext uri="{BB962C8B-B14F-4D97-AF65-F5344CB8AC3E}">
        <p14:creationId xmlns:p14="http://schemas.microsoft.com/office/powerpoint/2010/main" val="69650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A6EFA58-9750-492F-885E-18BC0EFAF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23" y="2037705"/>
            <a:ext cx="7529688" cy="4295784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EDDBEE2-C6B2-4836-84EA-CCDC7CE3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1266837"/>
            <a:ext cx="10515600" cy="770868"/>
          </a:xfrm>
        </p:spPr>
        <p:txBody>
          <a:bodyPr/>
          <a:lstStyle/>
          <a:p>
            <a:r>
              <a:rPr lang="hr-HR" dirty="0"/>
              <a:t>Prirodno-geografska obilježja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B4503B4-93A5-43A3-ACD4-BFA3430065FB}"/>
              </a:ext>
            </a:extLst>
          </p:cNvPr>
          <p:cNvSpPr txBox="1"/>
          <p:nvPr/>
        </p:nvSpPr>
        <p:spPr>
          <a:xfrm>
            <a:off x="8264013" y="2644170"/>
            <a:ext cx="3635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svoju bilježnicu zapišite prirodno-geografske cjeline Rusije te ih potražite na geografskoj karti.</a:t>
            </a:r>
          </a:p>
        </p:txBody>
      </p:sp>
    </p:spTree>
    <p:extLst>
      <p:ext uri="{BB962C8B-B14F-4D97-AF65-F5344CB8AC3E}">
        <p14:creationId xmlns:p14="http://schemas.microsoft.com/office/powerpoint/2010/main" val="78032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03BB758-B870-4E82-B891-5F2CB61A3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"/>
          <a:stretch/>
        </p:blipFill>
        <p:spPr>
          <a:xfrm>
            <a:off x="688841" y="1413304"/>
            <a:ext cx="6327426" cy="3870085"/>
          </a:xfrm>
        </p:spPr>
      </p:pic>
      <p:sp>
        <p:nvSpPr>
          <p:cNvPr id="6" name="Pravokutnik: savinuti kut 5">
            <a:extLst>
              <a:ext uri="{FF2B5EF4-FFF2-40B4-BE49-F238E27FC236}">
                <a16:creationId xmlns:a16="http://schemas.microsoft.com/office/drawing/2014/main" id="{08DFA59B-937C-4A0D-93F9-7DF95C4599D7}"/>
              </a:ext>
            </a:extLst>
          </p:cNvPr>
          <p:cNvSpPr/>
          <p:nvPr/>
        </p:nvSpPr>
        <p:spPr>
          <a:xfrm>
            <a:off x="6740342" y="3348346"/>
            <a:ext cx="3894667" cy="301607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ISTOČNOEUROPSKA NIZINA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ratarstvo i stočarstvo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„plodni trokut „ (od Sankt Peterburga do Ukrajine i južnog Urala)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brojne rijeke, plovni putovi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tx1"/>
                </a:solidFill>
              </a:rPr>
              <a:t>gusta naseljenost </a:t>
            </a:r>
          </a:p>
        </p:txBody>
      </p:sp>
    </p:spTree>
    <p:extLst>
      <p:ext uri="{BB962C8B-B14F-4D97-AF65-F5344CB8AC3E}">
        <p14:creationId xmlns:p14="http://schemas.microsoft.com/office/powerpoint/2010/main" val="225253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529</Words>
  <Application>Microsoft Office PowerPoint</Application>
  <PresentationFormat>Široki zaslon</PresentationFormat>
  <Paragraphs>90</Paragraphs>
  <Slides>18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Calibri Light</vt:lpstr>
      <vt:lpstr>Arial</vt:lpstr>
      <vt:lpstr>Calibri</vt:lpstr>
      <vt:lpstr>Office Theme</vt:lpstr>
      <vt:lpstr>Ruska Federacija - povijest, položaj i prirodna osnova </vt:lpstr>
      <vt:lpstr>Ishodi</vt:lpstr>
      <vt:lpstr>Geografski položaj</vt:lpstr>
      <vt:lpstr>PowerPoint prezentacija</vt:lpstr>
      <vt:lpstr>Geografski smještaj</vt:lpstr>
      <vt:lpstr>Od kolijevke Rusije do Ruske Federacije</vt:lpstr>
      <vt:lpstr>PowerPoint prezentacija</vt:lpstr>
      <vt:lpstr>Prirodno-geografska obilježja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Vode Ruske Federacije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88</cp:revision>
  <dcterms:created xsi:type="dcterms:W3CDTF">2021-01-04T08:54:24Z</dcterms:created>
  <dcterms:modified xsi:type="dcterms:W3CDTF">2021-07-15T14:51:30Z</dcterms:modified>
</cp:coreProperties>
</file>